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hi@SONESO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ellA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900"/>
            </a:lvl1pPr>
          </a:lstStyle>
          <a:p>
            <a:pPr/>
            <a:r>
              <a:t>StellAR</a:t>
            </a:r>
          </a:p>
        </p:txBody>
      </p:sp>
      <p:sp>
        <p:nvSpPr>
          <p:cNvPr id="167" name="Soneso GmBH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 GmBH</a:t>
            </a:r>
          </a:p>
        </p:txBody>
      </p:sp>
      <p:pic>
        <p:nvPicPr>
          <p:cNvPr id="168" name="stellar-rocket-300.png" descr="stellar-rocket-3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133" y="6211450"/>
            <a:ext cx="1803401" cy="180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39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240" name="WALLET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WALLETS</a:t>
            </a:r>
          </a:p>
        </p:txBody>
      </p:sp>
      <p:sp>
        <p:nvSpPr>
          <p:cNvPr id="241" name="PHYSICAL"/>
          <p:cNvSpPr txBox="1"/>
          <p:nvPr/>
        </p:nvSpPr>
        <p:spPr>
          <a:xfrm>
            <a:off x="341861" y="6353606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PHYSICAL</a:t>
            </a:r>
          </a:p>
        </p:txBody>
      </p:sp>
      <p:pic>
        <p:nvPicPr>
          <p:cNvPr id="242" name="physical_wallet.png" descr="physical_wal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607" y="3471490"/>
            <a:ext cx="1722609" cy="2626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rypt_wallet.png" descr="crypt_wall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5827" y="2922662"/>
            <a:ext cx="9228656" cy="462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RYPTO"/>
          <p:cNvSpPr txBox="1"/>
          <p:nvPr/>
        </p:nvSpPr>
        <p:spPr>
          <a:xfrm>
            <a:off x="3580361" y="6353606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CRYPTO</a:t>
            </a:r>
          </a:p>
        </p:txBody>
      </p:sp>
      <p:pic>
        <p:nvPicPr>
          <p:cNvPr id="245" name="seed_short.png" descr="seed_sh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8718" y="3537743"/>
            <a:ext cx="1853388" cy="634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assets.png" descr="asse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005" y="2967920"/>
            <a:ext cx="10747860" cy="610710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49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250" name="ASSET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</a:t>
            </a:r>
          </a:p>
        </p:txBody>
      </p:sp>
      <p:sp>
        <p:nvSpPr>
          <p:cNvPr id="251" name="HOLD"/>
          <p:cNvSpPr txBox="1"/>
          <p:nvPr/>
        </p:nvSpPr>
        <p:spPr>
          <a:xfrm>
            <a:off x="5745950" y="4931206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HOLD</a:t>
            </a:r>
          </a:p>
        </p:txBody>
      </p:sp>
      <p:sp>
        <p:nvSpPr>
          <p:cNvPr id="252" name="TRANSFER"/>
          <p:cNvSpPr txBox="1"/>
          <p:nvPr/>
        </p:nvSpPr>
        <p:spPr>
          <a:xfrm>
            <a:off x="5745950" y="5575300"/>
            <a:ext cx="19701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TRANSFER</a:t>
            </a:r>
          </a:p>
        </p:txBody>
      </p:sp>
      <p:sp>
        <p:nvSpPr>
          <p:cNvPr id="253" name="TRADE"/>
          <p:cNvSpPr txBox="1"/>
          <p:nvPr/>
        </p:nvSpPr>
        <p:spPr>
          <a:xfrm>
            <a:off x="5745950" y="6311900"/>
            <a:ext cx="19701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56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257" name="ASSET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</a:t>
            </a:r>
          </a:p>
        </p:txBody>
      </p:sp>
      <p:sp>
        <p:nvSpPr>
          <p:cNvPr id="258" name="ASSET"/>
          <p:cNvSpPr txBox="1"/>
          <p:nvPr/>
        </p:nvSpPr>
        <p:spPr>
          <a:xfrm>
            <a:off x="1796250" y="6634769"/>
            <a:ext cx="1879464" cy="33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28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</a:t>
            </a:r>
          </a:p>
        </p:txBody>
      </p:sp>
      <p:pic>
        <p:nvPicPr>
          <p:cNvPr id="259" name="smart_contract.png" descr="smart_contra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3606" y="3959548"/>
            <a:ext cx="1735388" cy="2281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asset_core.png" descr="asset_co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7901" y="2746015"/>
            <a:ext cx="3933478" cy="555948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TELLAR CORE"/>
          <p:cNvSpPr txBox="1"/>
          <p:nvPr/>
        </p:nvSpPr>
        <p:spPr>
          <a:xfrm>
            <a:off x="8649589" y="8857269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>
                    <a:hueOff val="104794"/>
                    <a:lumOff val="-8431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CORE</a:t>
            </a:r>
          </a:p>
        </p:txBody>
      </p:sp>
      <p:sp>
        <p:nvSpPr>
          <p:cNvPr id="262" name="ASSET"/>
          <p:cNvSpPr txBox="1"/>
          <p:nvPr/>
        </p:nvSpPr>
        <p:spPr>
          <a:xfrm>
            <a:off x="5517350" y="5237769"/>
            <a:ext cx="1970100" cy="36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400">
                <a:solidFill>
                  <a:schemeClr val="accent1">
                    <a:hueOff val="104794"/>
                    <a:lumOff val="-8431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</a:t>
            </a:r>
          </a:p>
        </p:txBody>
      </p:sp>
      <p:sp>
        <p:nvSpPr>
          <p:cNvPr id="263" name="Line"/>
          <p:cNvSpPr/>
          <p:nvPr/>
        </p:nvSpPr>
        <p:spPr>
          <a:xfrm>
            <a:off x="6891841" y="5403712"/>
            <a:ext cx="81764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4" name="END ASSET"/>
          <p:cNvSpPr txBox="1"/>
          <p:nvPr/>
        </p:nvSpPr>
        <p:spPr>
          <a:xfrm>
            <a:off x="5390350" y="6050569"/>
            <a:ext cx="1970100" cy="36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400">
                <a:solidFill>
                  <a:schemeClr val="accent1">
                    <a:hueOff val="104794"/>
                    <a:lumOff val="-8431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END ASSET</a:t>
            </a:r>
          </a:p>
        </p:txBody>
      </p:sp>
      <p:sp>
        <p:nvSpPr>
          <p:cNvPr id="265" name="Line"/>
          <p:cNvSpPr/>
          <p:nvPr/>
        </p:nvSpPr>
        <p:spPr>
          <a:xfrm>
            <a:off x="6942641" y="6216512"/>
            <a:ext cx="81764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6" name="SMART CONTRACT"/>
          <p:cNvSpPr txBox="1"/>
          <p:nvPr/>
        </p:nvSpPr>
        <p:spPr>
          <a:xfrm>
            <a:off x="1821650" y="7003069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SMART CONTRACT</a:t>
            </a:r>
          </a:p>
        </p:txBody>
      </p:sp>
      <p:pic>
        <p:nvPicPr>
          <p:cNvPr id="267" name="secure.png" descr="secu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2974" y="8672872"/>
            <a:ext cx="540362" cy="640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easyer.png" descr="easy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62419" y="8672872"/>
            <a:ext cx="636653" cy="64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71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272" name="ASSET TYPE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 TYPES</a:t>
            </a:r>
          </a:p>
        </p:txBody>
      </p:sp>
      <p:pic>
        <p:nvPicPr>
          <p:cNvPr id="273" name="asset_types.png" descr="asset_typ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943" y="3987564"/>
            <a:ext cx="9454914" cy="133355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LUMENS"/>
          <p:cNvSpPr txBox="1"/>
          <p:nvPr/>
        </p:nvSpPr>
        <p:spPr>
          <a:xfrm>
            <a:off x="1377150" y="3254769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LUMENS</a:t>
            </a:r>
          </a:p>
        </p:txBody>
      </p:sp>
      <p:sp>
        <p:nvSpPr>
          <p:cNvPr id="275" name="NON ANCHORED"/>
          <p:cNvSpPr txBox="1"/>
          <p:nvPr/>
        </p:nvSpPr>
        <p:spPr>
          <a:xfrm>
            <a:off x="5517350" y="3258387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NON ANCHORED</a:t>
            </a:r>
          </a:p>
        </p:txBody>
      </p:sp>
      <p:sp>
        <p:nvSpPr>
          <p:cNvPr id="276" name="ANCHORED"/>
          <p:cNvSpPr txBox="1"/>
          <p:nvPr/>
        </p:nvSpPr>
        <p:spPr>
          <a:xfrm>
            <a:off x="9669876" y="3254769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ANCHORED</a:t>
            </a:r>
          </a:p>
        </p:txBody>
      </p:sp>
      <p:pic>
        <p:nvPicPr>
          <p:cNvPr id="277" name="anchored_asset.png" descr="anchored_ass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7044" y="5691351"/>
            <a:ext cx="2584565" cy="3732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non_anchored_asset.png" descr="non_anchored_ass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5068" y="7274881"/>
            <a:ext cx="2584566" cy="192947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NATIVE"/>
          <p:cNvSpPr txBox="1"/>
          <p:nvPr/>
        </p:nvSpPr>
        <p:spPr>
          <a:xfrm>
            <a:off x="1377150" y="8011017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82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283" name="ANCHOR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ANCHORS</a:t>
            </a:r>
          </a:p>
        </p:txBody>
      </p:sp>
      <p:pic>
        <p:nvPicPr>
          <p:cNvPr id="284" name="bank_database.png" descr="bank_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2367" y="4984120"/>
            <a:ext cx="1799105" cy="146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bank_deposit.png" descr="bank_depos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060" y="2471391"/>
            <a:ext cx="1358029" cy="1792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user.png" descr="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601" y="7271339"/>
            <a:ext cx="1498947" cy="146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anchor_deposit.png" descr="anchor_depos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66660" y="2351350"/>
            <a:ext cx="1358030" cy="192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user.png" descr="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6202" y="7164914"/>
            <a:ext cx="1498947" cy="146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anchor_ledger.png" descr="anchor_ledg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45664" y="4454338"/>
            <a:ext cx="2322682" cy="2191124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"/>
          <p:cNvSpPr/>
          <p:nvPr/>
        </p:nvSpPr>
        <p:spPr>
          <a:xfrm flipV="1">
            <a:off x="1641874" y="4353729"/>
            <a:ext cx="1" cy="276193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Line"/>
          <p:cNvSpPr/>
          <p:nvPr/>
        </p:nvSpPr>
        <p:spPr>
          <a:xfrm>
            <a:off x="2966439" y="3989504"/>
            <a:ext cx="867345" cy="86734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Line"/>
          <p:cNvSpPr/>
          <p:nvPr/>
        </p:nvSpPr>
        <p:spPr>
          <a:xfrm flipH="1">
            <a:off x="1937522" y="4386540"/>
            <a:ext cx="1" cy="269631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3" name="Line"/>
          <p:cNvSpPr/>
          <p:nvPr/>
        </p:nvSpPr>
        <p:spPr>
          <a:xfrm flipV="1">
            <a:off x="11197850" y="4337723"/>
            <a:ext cx="1" cy="276193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11493498" y="4370534"/>
            <a:ext cx="1" cy="269631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Line"/>
          <p:cNvSpPr/>
          <p:nvPr/>
        </p:nvSpPr>
        <p:spPr>
          <a:xfrm flipH="1">
            <a:off x="9455596" y="3857137"/>
            <a:ext cx="968049" cy="690795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nteract.png" descr="intera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8375" y="4721250"/>
            <a:ext cx="3668827" cy="326395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99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300" name="ANCHOR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ANCHORS</a:t>
            </a:r>
          </a:p>
        </p:txBody>
      </p:sp>
      <p:sp>
        <p:nvSpPr>
          <p:cNvPr id="301" name="Line"/>
          <p:cNvSpPr/>
          <p:nvPr/>
        </p:nvSpPr>
        <p:spPr>
          <a:xfrm flipH="1" flipV="1">
            <a:off x="8252859" y="7849122"/>
            <a:ext cx="955723" cy="403284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2" name="Line"/>
          <p:cNvSpPr/>
          <p:nvPr/>
        </p:nvSpPr>
        <p:spPr>
          <a:xfrm flipV="1">
            <a:off x="2792819" y="6954150"/>
            <a:ext cx="1296084" cy="391938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03" name="user.png" descr="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2338" y="3254849"/>
            <a:ext cx="783706" cy="768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user.png" descr="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1180" y="7851530"/>
            <a:ext cx="783706" cy="76812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Line"/>
          <p:cNvSpPr/>
          <p:nvPr/>
        </p:nvSpPr>
        <p:spPr>
          <a:xfrm flipH="1">
            <a:off x="7213513" y="4011379"/>
            <a:ext cx="1099063" cy="74118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06" name="user.png" descr="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3914" y="7013330"/>
            <a:ext cx="783707" cy="768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user.png" descr="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4277" y="2988149"/>
            <a:ext cx="783707" cy="76812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Line"/>
          <p:cNvSpPr/>
          <p:nvPr/>
        </p:nvSpPr>
        <p:spPr>
          <a:xfrm>
            <a:off x="5211851" y="3829398"/>
            <a:ext cx="756766" cy="756766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9" name="Line"/>
          <p:cNvSpPr/>
          <p:nvPr/>
        </p:nvSpPr>
        <p:spPr>
          <a:xfrm flipH="1" flipV="1">
            <a:off x="5533998" y="6927505"/>
            <a:ext cx="1557581" cy="534140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0" name="Line"/>
          <p:cNvSpPr/>
          <p:nvPr/>
        </p:nvSpPr>
        <p:spPr>
          <a:xfrm flipV="1">
            <a:off x="5421414" y="5640241"/>
            <a:ext cx="729825" cy="883507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1" name="Line"/>
          <p:cNvSpPr/>
          <p:nvPr/>
        </p:nvSpPr>
        <p:spPr>
          <a:xfrm flipH="1" flipV="1">
            <a:off x="6806677" y="5562602"/>
            <a:ext cx="556464" cy="1581253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2" name="bitcoin.png" descr="bitco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0393" y="7448190"/>
            <a:ext cx="459633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dollar.png" descr="dolla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4582" y="3728535"/>
            <a:ext cx="457201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16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317" name="ANCHOR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ANCHORS</a:t>
            </a:r>
          </a:p>
        </p:txBody>
      </p:sp>
      <p:pic>
        <p:nvPicPr>
          <p:cNvPr id="318" name="user.png" descr="us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581" y="3501189"/>
            <a:ext cx="1201506" cy="117761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Line"/>
          <p:cNvSpPr/>
          <p:nvPr/>
        </p:nvSpPr>
        <p:spPr>
          <a:xfrm>
            <a:off x="6714748" y="4132182"/>
            <a:ext cx="2993362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Line"/>
          <p:cNvSpPr/>
          <p:nvPr/>
        </p:nvSpPr>
        <p:spPr>
          <a:xfrm>
            <a:off x="2978830" y="4114578"/>
            <a:ext cx="3116235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21" name="anchor.png" descr="anch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7443" y="6779071"/>
            <a:ext cx="1201506" cy="118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bank.png" descr="ban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5635" y="3501189"/>
            <a:ext cx="1230584" cy="117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user.png" descr="us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850" y="6780624"/>
            <a:ext cx="1201506" cy="117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erson.png" descr="pers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27056" y="3762735"/>
            <a:ext cx="649672" cy="654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trust.png" descr="tru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4325" y="7010374"/>
            <a:ext cx="649672" cy="743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Line"/>
          <p:cNvSpPr/>
          <p:nvPr/>
        </p:nvSpPr>
        <p:spPr>
          <a:xfrm>
            <a:off x="2986100" y="7382130"/>
            <a:ext cx="3116235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7" name="Line"/>
          <p:cNvSpPr/>
          <p:nvPr/>
        </p:nvSpPr>
        <p:spPr>
          <a:xfrm>
            <a:off x="6709317" y="7382130"/>
            <a:ext cx="2993362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8" name="BANK ACCOUNT"/>
          <p:cNvSpPr txBox="1"/>
          <p:nvPr/>
        </p:nvSpPr>
        <p:spPr>
          <a:xfrm>
            <a:off x="5597453" y="3086100"/>
            <a:ext cx="19701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BANK ACCOUNT</a:t>
            </a:r>
          </a:p>
        </p:txBody>
      </p:sp>
      <p:sp>
        <p:nvSpPr>
          <p:cNvPr id="329" name="TRUSTLINE"/>
          <p:cNvSpPr txBox="1"/>
          <p:nvPr/>
        </p:nvSpPr>
        <p:spPr>
          <a:xfrm>
            <a:off x="5517350" y="619235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TRUSTLINE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32" name="ASSETS &amp; ANCHOR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333" name="ANCHORED ASSET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ANCHORED ASSETS</a:t>
            </a:r>
          </a:p>
        </p:txBody>
      </p:sp>
      <p:sp>
        <p:nvSpPr>
          <p:cNvPr id="334" name="FIAT"/>
          <p:cNvSpPr txBox="1"/>
          <p:nvPr/>
        </p:nvSpPr>
        <p:spPr>
          <a:xfrm>
            <a:off x="1643850" y="487155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FIAT</a:t>
            </a:r>
          </a:p>
        </p:txBody>
      </p:sp>
      <p:pic>
        <p:nvPicPr>
          <p:cNvPr id="335" name="fiat.png" descr="fi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005" y="3013719"/>
            <a:ext cx="3003790" cy="1517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rypto.png" descr="cryp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0505" y="3013719"/>
            <a:ext cx="3003790" cy="1517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tocks.png" descr="stock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4005" y="3013719"/>
            <a:ext cx="3003790" cy="151727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CRYPTO"/>
          <p:cNvSpPr txBox="1"/>
          <p:nvPr/>
        </p:nvSpPr>
        <p:spPr>
          <a:xfrm>
            <a:off x="5517350" y="487155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CRYPTO</a:t>
            </a:r>
          </a:p>
        </p:txBody>
      </p:sp>
      <p:sp>
        <p:nvSpPr>
          <p:cNvPr id="339" name="STOCKS"/>
          <p:cNvSpPr txBox="1"/>
          <p:nvPr/>
        </p:nvSpPr>
        <p:spPr>
          <a:xfrm>
            <a:off x="9390850" y="487155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STOCKS</a:t>
            </a:r>
          </a:p>
        </p:txBody>
      </p:sp>
      <p:pic>
        <p:nvPicPr>
          <p:cNvPr id="340" name="bonds.png" descr="bond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6957" y="6538589"/>
            <a:ext cx="3003790" cy="1517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comodities.png" descr="comoditi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0505" y="6538589"/>
            <a:ext cx="3003790" cy="1517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real_estate.png" descr="real_estat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32093" y="6538589"/>
            <a:ext cx="2887614" cy="145859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BONDS"/>
          <p:cNvSpPr txBox="1"/>
          <p:nvPr/>
        </p:nvSpPr>
        <p:spPr>
          <a:xfrm>
            <a:off x="1493802" y="8465655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BONDS</a:t>
            </a:r>
          </a:p>
        </p:txBody>
      </p:sp>
      <p:sp>
        <p:nvSpPr>
          <p:cNvPr id="344" name="COMMODITIES"/>
          <p:cNvSpPr txBox="1"/>
          <p:nvPr/>
        </p:nvSpPr>
        <p:spPr>
          <a:xfrm>
            <a:off x="5517350" y="8465655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COMMODITIES</a:t>
            </a:r>
          </a:p>
        </p:txBody>
      </p:sp>
      <p:sp>
        <p:nvSpPr>
          <p:cNvPr id="345" name="REAL ESTATE"/>
          <p:cNvSpPr txBox="1"/>
          <p:nvPr/>
        </p:nvSpPr>
        <p:spPr>
          <a:xfrm>
            <a:off x="9390850" y="8465655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REAL ESTATE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48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49" name="NODES &amp; NETWORK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 &amp; NETWORK</a:t>
            </a:r>
          </a:p>
        </p:txBody>
      </p:sp>
      <p:pic>
        <p:nvPicPr>
          <p:cNvPr id="350" name="the_network.png" descr="the_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66" y="2641600"/>
            <a:ext cx="12769468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53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54" name="NODE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</a:t>
            </a:r>
          </a:p>
        </p:txBody>
      </p:sp>
      <p:pic>
        <p:nvPicPr>
          <p:cNvPr id="355" name="node-core.png" descr="node-c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3402" y="2835625"/>
            <a:ext cx="8089095" cy="487859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TELLAR CORE"/>
          <p:cNvSpPr txBox="1"/>
          <p:nvPr/>
        </p:nvSpPr>
        <p:spPr>
          <a:xfrm>
            <a:off x="7600150" y="809986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171" name="Stellar DEVELOPMENT FOUNDATION"/>
          <p:cNvSpPr txBox="1"/>
          <p:nvPr/>
        </p:nvSpPr>
        <p:spPr>
          <a:xfrm>
            <a:off x="584200" y="4083755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DEVELOPMENT FOUNDATION</a:t>
            </a:r>
          </a:p>
        </p:txBody>
      </p:sp>
      <p:pic>
        <p:nvPicPr>
          <p:cNvPr id="172" name="stellar-rocket-300.png" descr="stellar-rocket-3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6655950"/>
            <a:ext cx="1803400" cy="180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59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60" name="NODE TYPE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 TYPES</a:t>
            </a:r>
          </a:p>
        </p:txBody>
      </p:sp>
      <p:sp>
        <p:nvSpPr>
          <p:cNvPr id="361" name="WATCHER"/>
          <p:cNvSpPr txBox="1"/>
          <p:nvPr/>
        </p:nvSpPr>
        <p:spPr>
          <a:xfrm>
            <a:off x="1955344" y="7195341"/>
            <a:ext cx="2099730" cy="61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03097">
              <a:lnSpc>
                <a:spcPct val="80000"/>
              </a:lnSpc>
              <a:spcBef>
                <a:spcPts val="1900"/>
              </a:spcBef>
              <a:defRPr cap="all" sz="414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WATCHER</a:t>
            </a:r>
          </a:p>
        </p:txBody>
      </p:sp>
      <p:sp>
        <p:nvSpPr>
          <p:cNvPr id="362" name="VALIDATOR"/>
          <p:cNvSpPr txBox="1"/>
          <p:nvPr/>
        </p:nvSpPr>
        <p:spPr>
          <a:xfrm>
            <a:off x="8435861" y="7195341"/>
            <a:ext cx="2099730" cy="61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03097">
              <a:lnSpc>
                <a:spcPct val="80000"/>
              </a:lnSpc>
              <a:spcBef>
                <a:spcPts val="1900"/>
              </a:spcBef>
              <a:defRPr cap="all" sz="414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VALIDATOR</a:t>
            </a:r>
          </a:p>
        </p:txBody>
      </p:sp>
      <p:pic>
        <p:nvPicPr>
          <p:cNvPr id="363" name="watcher.png" descr="watc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507" y="3353990"/>
            <a:ext cx="3977774" cy="3356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validator.png" descr="valid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6838" y="3353990"/>
            <a:ext cx="3977775" cy="3356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67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68" name="NODE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</a:t>
            </a:r>
          </a:p>
        </p:txBody>
      </p:sp>
      <p:pic>
        <p:nvPicPr>
          <p:cNvPr id="369" name="validator_businesses.png" descr="validator_busines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1600"/>
            <a:ext cx="13004800" cy="6480055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ONESO"/>
          <p:cNvSpPr txBox="1"/>
          <p:nvPr/>
        </p:nvSpPr>
        <p:spPr>
          <a:xfrm>
            <a:off x="437350" y="4427054"/>
            <a:ext cx="1970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Account.png" descr="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1054" y="3925578"/>
            <a:ext cx="2019369" cy="77668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74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75" name="LEDGER"/>
          <p:cNvSpPr txBox="1"/>
          <p:nvPr/>
        </p:nvSpPr>
        <p:spPr>
          <a:xfrm>
            <a:off x="-638916" y="6428066"/>
            <a:ext cx="5784417" cy="58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LEDGER</a:t>
            </a:r>
          </a:p>
        </p:txBody>
      </p:sp>
      <p:pic>
        <p:nvPicPr>
          <p:cNvPr id="376" name="Ledger.png" descr="Ledg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449" y="3865479"/>
            <a:ext cx="1845687" cy="22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user.png" descr="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3404" y="1977189"/>
            <a:ext cx="824343" cy="80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user.png" descr="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3815" y="1977189"/>
            <a:ext cx="824342" cy="80795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>
            <a:off x="8548301" y="2381163"/>
            <a:ext cx="1818746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0" name="Line"/>
          <p:cNvSpPr/>
          <p:nvPr/>
        </p:nvSpPr>
        <p:spPr>
          <a:xfrm>
            <a:off x="6188321" y="2388959"/>
            <a:ext cx="1700338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81" name="lumens.png" descr="lume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4942" y="2087153"/>
            <a:ext cx="591117" cy="588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Account.png" descr="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9454" y="4166879"/>
            <a:ext cx="2019369" cy="776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account_balance.png" descr="account_balan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0579" y="4429631"/>
            <a:ext cx="2019368" cy="194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orders.png" descr="order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69582" y="7413899"/>
            <a:ext cx="3057974" cy="1928079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ELL 12.9 ETH FOR 997 USD"/>
          <p:cNvSpPr txBox="1"/>
          <p:nvPr/>
        </p:nvSpPr>
        <p:spPr>
          <a:xfrm>
            <a:off x="6622385" y="7626376"/>
            <a:ext cx="3152366" cy="39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24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SELL 12.9 ETH FOR 997 USD</a:t>
            </a:r>
          </a:p>
        </p:txBody>
      </p:sp>
      <p:sp>
        <p:nvSpPr>
          <p:cNvPr id="386" name="BUY 0.89 ETH FOR 100 USD"/>
          <p:cNvSpPr txBox="1"/>
          <p:nvPr/>
        </p:nvSpPr>
        <p:spPr>
          <a:xfrm>
            <a:off x="6622385" y="8220728"/>
            <a:ext cx="3152366" cy="39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24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BUY 0.89 ETH FOR 100 USD</a:t>
            </a:r>
          </a:p>
        </p:txBody>
      </p:sp>
      <p:sp>
        <p:nvSpPr>
          <p:cNvPr id="387" name="BUY 9.33 ETH FOR 1230 USD"/>
          <p:cNvSpPr txBox="1"/>
          <p:nvPr/>
        </p:nvSpPr>
        <p:spPr>
          <a:xfrm>
            <a:off x="6622385" y="8827780"/>
            <a:ext cx="3152366" cy="39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224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BUY 9.33 ETH FOR 1230 USD</a:t>
            </a:r>
          </a:p>
        </p:txBody>
      </p:sp>
      <p:sp>
        <p:nvSpPr>
          <p:cNvPr id="388" name="Line"/>
          <p:cNvSpPr/>
          <p:nvPr/>
        </p:nvSpPr>
        <p:spPr>
          <a:xfrm flipH="1">
            <a:off x="4302557" y="3340061"/>
            <a:ext cx="1546945" cy="781008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>
            <a:off x="4429557" y="4887258"/>
            <a:ext cx="1614577" cy="1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0" name="Line"/>
          <p:cNvSpPr/>
          <p:nvPr/>
        </p:nvSpPr>
        <p:spPr>
          <a:xfrm flipH="1" flipV="1">
            <a:off x="4429557" y="5764586"/>
            <a:ext cx="1292945" cy="749740"/>
          </a:xfrm>
          <a:prstGeom prst="line">
            <a:avLst/>
          </a:prstGeom>
          <a:ln w="38100" cap="rnd">
            <a:solidFill>
              <a:srgbClr val="222222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393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394" name="LEDGER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LEDGERS</a:t>
            </a:r>
          </a:p>
        </p:txBody>
      </p:sp>
      <p:pic>
        <p:nvPicPr>
          <p:cNvPr id="395" name="Ledger.png" descr="Led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3693" y="3885950"/>
            <a:ext cx="1642729" cy="198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Ledger.png" descr="Led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4517" y="3885950"/>
            <a:ext cx="1642730" cy="198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Ledger.png" descr="Led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205" y="3885950"/>
            <a:ext cx="1642730" cy="198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Ledger.png" descr="Led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892" y="3885950"/>
            <a:ext cx="1642730" cy="1981082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Line"/>
          <p:cNvSpPr/>
          <p:nvPr/>
        </p:nvSpPr>
        <p:spPr>
          <a:xfrm>
            <a:off x="6629960" y="4931201"/>
            <a:ext cx="724450" cy="1"/>
          </a:xfrm>
          <a:prstGeom prst="line">
            <a:avLst/>
          </a:prstGeom>
          <a:ln w="762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0" name="Line"/>
          <p:cNvSpPr/>
          <p:nvPr/>
        </p:nvSpPr>
        <p:spPr>
          <a:xfrm>
            <a:off x="4381932" y="4931201"/>
            <a:ext cx="724451" cy="1"/>
          </a:xfrm>
          <a:prstGeom prst="line">
            <a:avLst/>
          </a:prstGeom>
          <a:ln w="762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1" name="Line"/>
          <p:cNvSpPr/>
          <p:nvPr/>
        </p:nvSpPr>
        <p:spPr>
          <a:xfrm>
            <a:off x="2133904" y="4931201"/>
            <a:ext cx="724451" cy="1"/>
          </a:xfrm>
          <a:prstGeom prst="line">
            <a:avLst/>
          </a:prstGeom>
          <a:ln w="762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2" name="LAST CLOSED LEDGER"/>
          <p:cNvSpPr txBox="1"/>
          <p:nvPr/>
        </p:nvSpPr>
        <p:spPr>
          <a:xfrm>
            <a:off x="7150006" y="6846691"/>
            <a:ext cx="1970101" cy="875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92100">
              <a:lnSpc>
                <a:spcPct val="80000"/>
              </a:lnSpc>
              <a:spcBef>
                <a:spcPts val="1400"/>
              </a:spcBef>
              <a:defRPr cap="all" sz="3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LAST CLOSED LEDGER</a:t>
            </a:r>
          </a:p>
        </p:txBody>
      </p:sp>
      <p:sp>
        <p:nvSpPr>
          <p:cNvPr id="403" name="Line"/>
          <p:cNvSpPr/>
          <p:nvPr/>
        </p:nvSpPr>
        <p:spPr>
          <a:xfrm>
            <a:off x="-76266" y="6616390"/>
            <a:ext cx="6770646" cy="1"/>
          </a:xfrm>
          <a:prstGeom prst="line">
            <a:avLst/>
          </a:prstGeom>
          <a:ln w="50800" cap="rnd">
            <a:solidFill>
              <a:srgbClr val="838787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4" name="Line"/>
          <p:cNvSpPr/>
          <p:nvPr/>
        </p:nvSpPr>
        <p:spPr>
          <a:xfrm flipV="1">
            <a:off x="6629140" y="6125612"/>
            <a:ext cx="1" cy="516179"/>
          </a:xfrm>
          <a:prstGeom prst="line">
            <a:avLst/>
          </a:prstGeom>
          <a:ln w="50800" cap="rnd">
            <a:solidFill>
              <a:srgbClr val="838787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5" name="HISTORICAL ARCHIVE"/>
          <p:cNvSpPr txBox="1"/>
          <p:nvPr/>
        </p:nvSpPr>
        <p:spPr>
          <a:xfrm>
            <a:off x="2324007" y="6846691"/>
            <a:ext cx="1970100" cy="875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92100">
              <a:lnSpc>
                <a:spcPct val="80000"/>
              </a:lnSpc>
              <a:spcBef>
                <a:spcPts val="1400"/>
              </a:spcBef>
              <a:defRPr cap="all" sz="3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HISTORICAL ARCHIVE</a:t>
            </a:r>
          </a:p>
        </p:txBody>
      </p:sp>
      <p:sp>
        <p:nvSpPr>
          <p:cNvPr id="406" name="Line"/>
          <p:cNvSpPr/>
          <p:nvPr/>
        </p:nvSpPr>
        <p:spPr>
          <a:xfrm>
            <a:off x="2786" y="4931201"/>
            <a:ext cx="607541" cy="1"/>
          </a:xfrm>
          <a:prstGeom prst="line">
            <a:avLst/>
          </a:prstGeom>
          <a:ln w="762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7" name="Line"/>
          <p:cNvSpPr/>
          <p:nvPr/>
        </p:nvSpPr>
        <p:spPr>
          <a:xfrm flipV="1">
            <a:off x="8135057" y="6125612"/>
            <a:ext cx="1" cy="704032"/>
          </a:xfrm>
          <a:prstGeom prst="line">
            <a:avLst/>
          </a:prstGeom>
          <a:ln w="50800" cap="rnd">
            <a:solidFill>
              <a:srgbClr val="838787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10" name="NODES, NETWORK &amp; THE LEDGER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26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  <p:sp>
        <p:nvSpPr>
          <p:cNvPr id="411" name="STELLAR NETWORK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NETWORK</a:t>
            </a:r>
          </a:p>
        </p:txBody>
      </p:sp>
      <p:pic>
        <p:nvPicPr>
          <p:cNvPr id="412" name="the_network.png" descr="the_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66" y="2641600"/>
            <a:ext cx="12769468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15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16" name="STELLAR ECOSYSTEM"/>
          <p:cNvSpPr txBox="1"/>
          <p:nvPr/>
        </p:nvSpPr>
        <p:spPr>
          <a:xfrm>
            <a:off x="4829392" y="1483989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ECOSYSTEM</a:t>
            </a:r>
          </a:p>
        </p:txBody>
      </p:sp>
      <p:pic>
        <p:nvPicPr>
          <p:cNvPr id="417" name="Stellar-Ecosystem-v031.png" descr="Stellar-Ecosystem-v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694" y="2549877"/>
            <a:ext cx="12289412" cy="605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UBMIT TRANSACTIONS…"/>
          <p:cNvSpPr txBox="1"/>
          <p:nvPr/>
        </p:nvSpPr>
        <p:spPr>
          <a:xfrm>
            <a:off x="4895750" y="7481143"/>
            <a:ext cx="3510311" cy="16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297941">
              <a:lnSpc>
                <a:spcPct val="80000"/>
              </a:lnSpc>
              <a:spcBef>
                <a:spcPts val="1400"/>
              </a:spcBef>
              <a:defRPr cap="all" sz="2601">
                <a:latin typeface="+mn-lt"/>
                <a:ea typeface="+mn-ea"/>
                <a:cs typeface="+mn-cs"/>
                <a:sym typeface="DIN Condensed"/>
              </a:defRPr>
            </a:pPr>
            <a:r>
              <a:t>SUBMIT TRANSACTIONS</a:t>
            </a:r>
          </a:p>
          <a:p>
            <a:pPr algn="ctr" defTabSz="297941">
              <a:lnSpc>
                <a:spcPct val="80000"/>
              </a:lnSpc>
              <a:spcBef>
                <a:spcPts val="1400"/>
              </a:spcBef>
              <a:defRPr cap="all" sz="2601">
                <a:latin typeface="+mn-lt"/>
                <a:ea typeface="+mn-ea"/>
                <a:cs typeface="+mn-cs"/>
                <a:sym typeface="DIN Condensed"/>
              </a:defRPr>
            </a:pPr>
            <a:r>
              <a:t>CHECK STaTUS of accounts</a:t>
            </a:r>
          </a:p>
          <a:p>
            <a:pPr algn="ctr" defTabSz="297941">
              <a:lnSpc>
                <a:spcPct val="80000"/>
              </a:lnSpc>
              <a:spcBef>
                <a:spcPts val="1400"/>
              </a:spcBef>
              <a:defRPr cap="all" sz="2601">
                <a:latin typeface="+mn-lt"/>
                <a:ea typeface="+mn-ea"/>
                <a:cs typeface="+mn-cs"/>
                <a:sym typeface="DIN Condensed"/>
              </a:defRPr>
            </a:pPr>
            <a:r>
              <a:t>SUBSCRIBE TO EVENT 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21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pic>
        <p:nvPicPr>
          <p:cNvPr id="422" name="validator.png" descr="valid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11" y="3115322"/>
            <a:ext cx="2167353" cy="1828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horizon.png" descr="horiz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2007" y="3455036"/>
            <a:ext cx="1125074" cy="770812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ircle"/>
          <p:cNvSpPr/>
          <p:nvPr/>
        </p:nvSpPr>
        <p:spPr>
          <a:xfrm>
            <a:off x="4942243" y="3381961"/>
            <a:ext cx="1270001" cy="1270001"/>
          </a:xfrm>
          <a:prstGeom prst="ellipse">
            <a:avLst/>
          </a:prstGeom>
          <a:ln w="508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5" name="Line"/>
          <p:cNvSpPr/>
          <p:nvPr/>
        </p:nvSpPr>
        <p:spPr>
          <a:xfrm flipH="1">
            <a:off x="2863211" y="4054386"/>
            <a:ext cx="1679588" cy="1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6" name="HORIZON"/>
          <p:cNvSpPr txBox="1"/>
          <p:nvPr/>
        </p:nvSpPr>
        <p:spPr>
          <a:xfrm>
            <a:off x="4723708" y="4947699"/>
            <a:ext cx="1679588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9522">
              <a:lnSpc>
                <a:spcPct val="80000"/>
              </a:lnSpc>
              <a:spcBef>
                <a:spcPts val="1100"/>
              </a:spcBef>
              <a:defRPr cap="all" sz="328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HORIZON</a:t>
            </a:r>
          </a:p>
        </p:txBody>
      </p:sp>
      <p:sp>
        <p:nvSpPr>
          <p:cNvPr id="427" name="CORE"/>
          <p:cNvSpPr txBox="1"/>
          <p:nvPr/>
        </p:nvSpPr>
        <p:spPr>
          <a:xfrm>
            <a:off x="1230093" y="4996740"/>
            <a:ext cx="1679589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9522">
              <a:lnSpc>
                <a:spcPct val="80000"/>
              </a:lnSpc>
              <a:spcBef>
                <a:spcPts val="1100"/>
              </a:spcBef>
              <a:defRPr cap="all" sz="328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CORE</a:t>
            </a:r>
          </a:p>
        </p:txBody>
      </p:sp>
      <p:sp>
        <p:nvSpPr>
          <p:cNvPr id="428" name="Shape"/>
          <p:cNvSpPr/>
          <p:nvPr/>
        </p:nvSpPr>
        <p:spPr>
          <a:xfrm>
            <a:off x="10322205" y="3454883"/>
            <a:ext cx="1255483" cy="1288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508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9" name="SDK"/>
          <p:cNvSpPr txBox="1"/>
          <p:nvPr/>
        </p:nvSpPr>
        <p:spPr>
          <a:xfrm>
            <a:off x="10220326" y="3869146"/>
            <a:ext cx="1404504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SDK</a:t>
            </a:r>
          </a:p>
        </p:txBody>
      </p:sp>
      <p:sp>
        <p:nvSpPr>
          <p:cNvPr id="430" name="Phone"/>
          <p:cNvSpPr/>
          <p:nvPr/>
        </p:nvSpPr>
        <p:spPr>
          <a:xfrm>
            <a:off x="9906704" y="1848358"/>
            <a:ext cx="2111885" cy="434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1" name="Line"/>
          <p:cNvSpPr/>
          <p:nvPr/>
        </p:nvSpPr>
        <p:spPr>
          <a:xfrm flipH="1" flipV="1">
            <a:off x="6501815" y="3840441"/>
            <a:ext cx="3204078" cy="1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2" name="Line"/>
          <p:cNvSpPr/>
          <p:nvPr/>
        </p:nvSpPr>
        <p:spPr>
          <a:xfrm>
            <a:off x="6611222" y="4245556"/>
            <a:ext cx="2985263" cy="1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3" name="TWO MAIN USE CASES:…"/>
          <p:cNvSpPr txBox="1"/>
          <p:nvPr/>
        </p:nvSpPr>
        <p:spPr>
          <a:xfrm>
            <a:off x="1457705" y="7484989"/>
            <a:ext cx="7839324" cy="200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lnSpc>
                <a:spcPct val="80000"/>
              </a:lnSpc>
              <a:spcBef>
                <a:spcPts val="1900"/>
              </a:spcBef>
              <a:defRPr cap="all" sz="3621" u="sng">
                <a:latin typeface="+mn-lt"/>
                <a:ea typeface="+mn-ea"/>
                <a:cs typeface="+mn-cs"/>
                <a:sym typeface="DIN Condensed"/>
              </a:defRPr>
            </a:pPr>
            <a:r>
              <a:t>TWO MAIN USE CASES:</a:t>
            </a:r>
          </a:p>
          <a:p>
            <a:pPr defTabSz="414781">
              <a:lnSpc>
                <a:spcPct val="80000"/>
              </a:lnSpc>
              <a:spcBef>
                <a:spcPts val="1900"/>
              </a:spcBef>
              <a:defRPr cap="all" sz="3621">
                <a:latin typeface="+mn-lt"/>
                <a:ea typeface="+mn-ea"/>
                <a:cs typeface="+mn-cs"/>
                <a:sym typeface="DIN Condensed"/>
              </a:defRPr>
            </a:pPr>
            <a:r>
              <a:t>1. QUERYING HORIZON</a:t>
            </a:r>
          </a:p>
          <a:p>
            <a:pPr defTabSz="414781">
              <a:lnSpc>
                <a:spcPct val="80000"/>
              </a:lnSpc>
              <a:spcBef>
                <a:spcPts val="1900"/>
              </a:spcBef>
              <a:defRPr cap="all" sz="3621">
                <a:latin typeface="+mn-lt"/>
                <a:ea typeface="+mn-ea"/>
                <a:cs typeface="+mn-cs"/>
                <a:sym typeface="DIN Condensed"/>
              </a:defRPr>
            </a:pPr>
            <a:r>
              <a:t>2. BUILDING, SIGNING, SUBMITTING TRANSACTIONS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36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37" name="ACCOUNTS"/>
          <p:cNvSpPr txBox="1"/>
          <p:nvPr/>
        </p:nvSpPr>
        <p:spPr>
          <a:xfrm>
            <a:off x="4995087" y="3065908"/>
            <a:ext cx="3014626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438" name="QUERYING HORIZON"/>
          <p:cNvSpPr txBox="1"/>
          <p:nvPr/>
        </p:nvSpPr>
        <p:spPr>
          <a:xfrm>
            <a:off x="4829392" y="1557702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QUERYING HORIZON</a:t>
            </a:r>
          </a:p>
        </p:txBody>
      </p:sp>
      <p:sp>
        <p:nvSpPr>
          <p:cNvPr id="439" name="ASSETS"/>
          <p:cNvSpPr txBox="1"/>
          <p:nvPr/>
        </p:nvSpPr>
        <p:spPr>
          <a:xfrm>
            <a:off x="4995087" y="5469235"/>
            <a:ext cx="3014626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</a:t>
            </a:r>
          </a:p>
        </p:txBody>
      </p:sp>
      <p:sp>
        <p:nvSpPr>
          <p:cNvPr id="440" name="TRANSACTIONS &amp; OPERATIONS"/>
          <p:cNvSpPr txBox="1"/>
          <p:nvPr/>
        </p:nvSpPr>
        <p:spPr>
          <a:xfrm>
            <a:off x="3654989" y="4216772"/>
            <a:ext cx="5694822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TRANSACTIONS &amp; OPERATIONS</a:t>
            </a:r>
          </a:p>
        </p:txBody>
      </p:sp>
      <p:sp>
        <p:nvSpPr>
          <p:cNvPr id="441" name="OFFERS &amp; TRADES"/>
          <p:cNvSpPr txBox="1"/>
          <p:nvPr/>
        </p:nvSpPr>
        <p:spPr>
          <a:xfrm>
            <a:off x="4462555" y="6721699"/>
            <a:ext cx="4079690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OFFERS &amp; TRADES</a:t>
            </a:r>
          </a:p>
        </p:txBody>
      </p:sp>
      <p:sp>
        <p:nvSpPr>
          <p:cNvPr id="442" name="STREAMING"/>
          <p:cNvSpPr txBox="1"/>
          <p:nvPr/>
        </p:nvSpPr>
        <p:spPr>
          <a:xfrm>
            <a:off x="4462555" y="7960076"/>
            <a:ext cx="4079690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45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46" name="r}-4&amp;#ʖdBszɕwL֧WʃeqR٢#ʖ@4&lt; 'GJV{{TIe?X1s[}&gt;9|ճ\O+tWWU["/>
          <p:cNvSpPr txBox="1"/>
          <p:nvPr/>
        </p:nvSpPr>
        <p:spPr>
          <a:xfrm>
            <a:off x="1531906" y="3010420"/>
            <a:ext cx="10237999" cy="200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r}-4&amp;#ʖdBszɕwL֧WʃeqR٢#ʖ@4&lt; 'GJV{{TIe?X1s[}&gt;9|ճ\O+tWWU[</a:t>
            </a:r>
          </a:p>
        </p:txBody>
      </p:sp>
      <p:sp>
        <p:nvSpPr>
          <p:cNvPr id="447" name="XDR"/>
          <p:cNvSpPr txBox="1"/>
          <p:nvPr/>
        </p:nvSpPr>
        <p:spPr>
          <a:xfrm>
            <a:off x="4829392" y="1557702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XDR</a:t>
            </a:r>
          </a:p>
        </p:txBody>
      </p:sp>
      <p:sp>
        <p:nvSpPr>
          <p:cNvPr id="448" name="AAAAAHIWCJCofbX3kC00rvyN+gCkhxsmlqzxGsTjmv39I8qWAAAAZAFCcx4AAAAGAAAAAAAAAAAAAAABAAAAAAAAAAEAAAAAmbF6BIDJldR3TIT3EtanVxDVyoP49GVxBbnOHVL32aIAAAAAAAAAAAX14QAAAAAAAAAAAf0jypYAAABA3zQ8II35J6Oi5kdKVnuMe1RJvxiGZY66P1gxc7y9W33mHqHnjT7wOXzVs1zmBE8rrXTMErrKV7ZXg5u4iVVbCA=="/>
          <p:cNvSpPr txBox="1"/>
          <p:nvPr/>
        </p:nvSpPr>
        <p:spPr>
          <a:xfrm>
            <a:off x="1531906" y="6490220"/>
            <a:ext cx="10237999" cy="200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62204">
              <a:lnSpc>
                <a:spcPct val="80000"/>
              </a:lnSpc>
              <a:spcBef>
                <a:spcPts val="1700"/>
              </a:spcBef>
              <a:defRPr cap="all" sz="248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AAAAAHIWCJCofbX3kC00rvyN+gCkhxsmlqzxGsTjmv39I8qWAAAAZAFCcx4AAAAGAAAAAAAAAAAAAAABAAAAAAAAAAEAAAAAmbF6BIDJldR3TIT3EtanVxDVyoP49GVxBbnOHVL32aIAAAAAAAAAAAX14QAAAAAAAAAAAf0jypYAAABA3zQ8II35J6Oi5kdKVnuMe1RJvxiGZY66P1gxc7y9W33mHqHnjT7wOXzVs1zmBE8rrXTMErrKV7ZXg5u4iVVbCA==</a:t>
            </a:r>
          </a:p>
        </p:txBody>
      </p:sp>
      <p:sp>
        <p:nvSpPr>
          <p:cNvPr id="449" name="BASE 64"/>
          <p:cNvSpPr txBox="1"/>
          <p:nvPr/>
        </p:nvSpPr>
        <p:spPr>
          <a:xfrm>
            <a:off x="4829392" y="5858099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BASE 64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52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53" name="r}-4&amp;#ʖdBszɕwL֧WʃeqR٢#ʖ@4&lt; 'GJV{{TIe?X1s[}&gt;9|ճ\O+tWWU["/>
          <p:cNvSpPr txBox="1"/>
          <p:nvPr/>
        </p:nvSpPr>
        <p:spPr>
          <a:xfrm>
            <a:off x="4484242" y="1892820"/>
            <a:ext cx="4291472" cy="778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15468">
              <a:lnSpc>
                <a:spcPct val="80000"/>
              </a:lnSpc>
              <a:spcBef>
                <a:spcPts val="1500"/>
              </a:spcBef>
              <a:defRPr cap="all" sz="216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r}-4&amp;#ʖdBszɕwL֧WʃeqR٢#ʖ@4&lt; 'GJV{{TIe?X1s[}&gt;9|ճ\O+tWWU[</a:t>
            </a:r>
          </a:p>
        </p:txBody>
      </p:sp>
      <p:sp>
        <p:nvSpPr>
          <p:cNvPr id="454" name="Shape"/>
          <p:cNvSpPr/>
          <p:nvPr/>
        </p:nvSpPr>
        <p:spPr>
          <a:xfrm>
            <a:off x="6029605" y="4080136"/>
            <a:ext cx="1255483" cy="128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508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5" name="SDK"/>
          <p:cNvSpPr txBox="1"/>
          <p:nvPr/>
        </p:nvSpPr>
        <p:spPr>
          <a:xfrm>
            <a:off x="5927726" y="4494400"/>
            <a:ext cx="1404504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SDK</a:t>
            </a:r>
          </a:p>
        </p:txBody>
      </p:sp>
      <p:sp>
        <p:nvSpPr>
          <p:cNvPr id="456" name="Line"/>
          <p:cNvSpPr/>
          <p:nvPr/>
        </p:nvSpPr>
        <p:spPr>
          <a:xfrm>
            <a:off x="6629978" y="2916685"/>
            <a:ext cx="1" cy="778224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7" name="let sender = transaction.sourceAccount"/>
          <p:cNvSpPr txBox="1"/>
          <p:nvPr/>
        </p:nvSpPr>
        <p:spPr>
          <a:xfrm>
            <a:off x="4362189" y="6850412"/>
            <a:ext cx="4437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900">
                <a:solidFill>
                  <a:srgbClr val="222222"/>
                </a:solidFill>
              </a:defRPr>
            </a:lvl1pPr>
          </a:lstStyle>
          <a:p>
            <a:pPr/>
            <a:r>
              <a:t>let sender = transaction.sourceAccount</a:t>
            </a:r>
          </a:p>
        </p:txBody>
      </p:sp>
      <p:sp>
        <p:nvSpPr>
          <p:cNvPr id="458" name="let recipient = operation.destination"/>
          <p:cNvSpPr txBox="1"/>
          <p:nvPr/>
        </p:nvSpPr>
        <p:spPr>
          <a:xfrm>
            <a:off x="4362189" y="7261926"/>
            <a:ext cx="409502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900">
                <a:solidFill>
                  <a:srgbClr val="222222"/>
                </a:solidFill>
              </a:defRPr>
            </a:lvl1pPr>
          </a:lstStyle>
          <a:p>
            <a:pPr/>
            <a:r>
              <a:t>let recipient = operation.destination</a:t>
            </a:r>
          </a:p>
        </p:txBody>
      </p:sp>
      <p:sp>
        <p:nvSpPr>
          <p:cNvPr id="459" name="let amount = operation.amount"/>
          <p:cNvSpPr txBox="1"/>
          <p:nvPr/>
        </p:nvSpPr>
        <p:spPr>
          <a:xfrm>
            <a:off x="4362189" y="7719126"/>
            <a:ext cx="358419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900">
                <a:solidFill>
                  <a:srgbClr val="222222"/>
                </a:solidFill>
              </a:defRPr>
            </a:lvl1pPr>
          </a:lstStyle>
          <a:p>
            <a:pPr/>
            <a:r>
              <a:t>let amount = operation.amount</a:t>
            </a:r>
          </a:p>
        </p:txBody>
      </p:sp>
      <p:sp>
        <p:nvSpPr>
          <p:cNvPr id="460" name="Line"/>
          <p:cNvSpPr/>
          <p:nvPr/>
        </p:nvSpPr>
        <p:spPr>
          <a:xfrm>
            <a:off x="6657346" y="5755380"/>
            <a:ext cx="1" cy="778223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1" name="let assetType = operation.assetType"/>
          <p:cNvSpPr txBox="1"/>
          <p:nvPr/>
        </p:nvSpPr>
        <p:spPr>
          <a:xfrm>
            <a:off x="4362189" y="8176326"/>
            <a:ext cx="411939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900">
                <a:solidFill>
                  <a:srgbClr val="222222"/>
                </a:solidFill>
              </a:defRPr>
            </a:lvl1pPr>
          </a:lstStyle>
          <a:p>
            <a:pPr/>
            <a:r>
              <a:t>let assetType = operation.assetType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175" name="QUICKLY"/>
          <p:cNvSpPr txBox="1"/>
          <p:nvPr/>
        </p:nvSpPr>
        <p:spPr>
          <a:xfrm>
            <a:off x="495300" y="3184877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QUICKLY</a:t>
            </a:r>
          </a:p>
        </p:txBody>
      </p:sp>
      <p:sp>
        <p:nvSpPr>
          <p:cNvPr id="176" name="RELIABLY"/>
          <p:cNvSpPr txBox="1"/>
          <p:nvPr/>
        </p:nvSpPr>
        <p:spPr>
          <a:xfrm>
            <a:off x="482600" y="4924541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RELIABLY</a:t>
            </a:r>
          </a:p>
        </p:txBody>
      </p:sp>
      <p:sp>
        <p:nvSpPr>
          <p:cNvPr id="177" name="ALMOST NO COSTS"/>
          <p:cNvSpPr txBox="1"/>
          <p:nvPr/>
        </p:nvSpPr>
        <p:spPr>
          <a:xfrm>
            <a:off x="539750" y="6657855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ALMOST NO COSTS</a:t>
            </a:r>
          </a:p>
        </p:txBody>
      </p:sp>
      <p:pic>
        <p:nvPicPr>
          <p:cNvPr id="178" name="Screen Shot 2018-11-07 at 21.29.01.png" descr="Screen Shot 2018-11-07 at 21.2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9050" y="1574800"/>
            <a:ext cx="3073400" cy="134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hand.png" descr="ha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0" y="8152457"/>
            <a:ext cx="3073400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700 Transactions for 1 cent"/>
          <p:cNvSpPr txBox="1"/>
          <p:nvPr/>
        </p:nvSpPr>
        <p:spPr>
          <a:xfrm>
            <a:off x="584200" y="7291444"/>
            <a:ext cx="121920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37463">
              <a:lnSpc>
                <a:spcPct val="80000"/>
              </a:lnSpc>
              <a:spcBef>
                <a:spcPts val="2500"/>
              </a:spcBef>
              <a:defRPr cap="all" sz="2852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700 Transactions for 1 cent</a:t>
            </a:r>
          </a:p>
        </p:txBody>
      </p:sp>
      <p:sp>
        <p:nvSpPr>
          <p:cNvPr id="181" name="2-5 Sec."/>
          <p:cNvSpPr txBox="1"/>
          <p:nvPr/>
        </p:nvSpPr>
        <p:spPr>
          <a:xfrm>
            <a:off x="495300" y="3793183"/>
            <a:ext cx="121920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37463">
              <a:lnSpc>
                <a:spcPct val="80000"/>
              </a:lnSpc>
              <a:spcBef>
                <a:spcPts val="2500"/>
              </a:spcBef>
              <a:defRPr cap="all" sz="2852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2-5 Sec.</a:t>
            </a:r>
          </a:p>
        </p:txBody>
      </p:sp>
      <p:sp>
        <p:nvSpPr>
          <p:cNvPr id="182" name="safety and fault tolerance OVER LIVENESS"/>
          <p:cNvSpPr txBox="1"/>
          <p:nvPr/>
        </p:nvSpPr>
        <p:spPr>
          <a:xfrm>
            <a:off x="596900" y="5488397"/>
            <a:ext cx="121920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37463">
              <a:lnSpc>
                <a:spcPct val="80000"/>
              </a:lnSpc>
              <a:spcBef>
                <a:spcPts val="2500"/>
              </a:spcBef>
              <a:defRPr cap="all" sz="2852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safety and fault tolerance OVER LIVENESS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64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65" name="BUILDING, SIGNING AND SUBMITTING TRANSACTIONS"/>
          <p:cNvSpPr txBox="1"/>
          <p:nvPr/>
        </p:nvSpPr>
        <p:spPr>
          <a:xfrm>
            <a:off x="3654989" y="1136983"/>
            <a:ext cx="5694822" cy="990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7047">
              <a:lnSpc>
                <a:spcPct val="80000"/>
              </a:lnSpc>
              <a:spcBef>
                <a:spcPts val="1200"/>
              </a:spcBef>
              <a:defRPr cap="all" sz="352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BUILDING, SIGNING AND SUBMITTING TRANSACTIONS</a:t>
            </a:r>
          </a:p>
        </p:txBody>
      </p:sp>
      <p:sp>
        <p:nvSpPr>
          <p:cNvPr id="466" name="Rectangle"/>
          <p:cNvSpPr/>
          <p:nvPr/>
        </p:nvSpPr>
        <p:spPr>
          <a:xfrm>
            <a:off x="727050" y="3352800"/>
            <a:ext cx="7969300" cy="581044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7" name="TRANSACTION ENVELOPE"/>
          <p:cNvSpPr txBox="1"/>
          <p:nvPr/>
        </p:nvSpPr>
        <p:spPr>
          <a:xfrm>
            <a:off x="733790" y="2916330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TRANSACTION ENVELOPE</a:t>
            </a:r>
          </a:p>
        </p:txBody>
      </p:sp>
      <p:sp>
        <p:nvSpPr>
          <p:cNvPr id="468" name="Rectangle"/>
          <p:cNvSpPr/>
          <p:nvPr/>
        </p:nvSpPr>
        <p:spPr>
          <a:xfrm>
            <a:off x="1128687" y="3640213"/>
            <a:ext cx="7061152" cy="42023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1114970" y="8160345"/>
            <a:ext cx="7088586" cy="83433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0" name="TRANSACTION"/>
          <p:cNvSpPr txBox="1"/>
          <p:nvPr/>
        </p:nvSpPr>
        <p:spPr>
          <a:xfrm>
            <a:off x="1127490" y="3640230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TRANSACTION</a:t>
            </a:r>
          </a:p>
        </p:txBody>
      </p:sp>
      <p:sp>
        <p:nvSpPr>
          <p:cNvPr id="471" name="Rectangle"/>
          <p:cNvSpPr/>
          <p:nvPr/>
        </p:nvSpPr>
        <p:spPr>
          <a:xfrm>
            <a:off x="1314003" y="4593989"/>
            <a:ext cx="6690520" cy="834331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2" name="Rectangle"/>
          <p:cNvSpPr/>
          <p:nvPr/>
        </p:nvSpPr>
        <p:spPr>
          <a:xfrm>
            <a:off x="1314003" y="5692217"/>
            <a:ext cx="6690520" cy="834332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3" name="Rectangle"/>
          <p:cNvSpPr/>
          <p:nvPr/>
        </p:nvSpPr>
        <p:spPr>
          <a:xfrm>
            <a:off x="1314003" y="6790445"/>
            <a:ext cx="6690520" cy="834332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4" name="OP 1"/>
          <p:cNvSpPr txBox="1"/>
          <p:nvPr/>
        </p:nvSpPr>
        <p:spPr>
          <a:xfrm>
            <a:off x="1444990" y="4744826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 1</a:t>
            </a:r>
          </a:p>
        </p:txBody>
      </p:sp>
      <p:sp>
        <p:nvSpPr>
          <p:cNvPr id="475" name="OP 2"/>
          <p:cNvSpPr txBox="1"/>
          <p:nvPr/>
        </p:nvSpPr>
        <p:spPr>
          <a:xfrm>
            <a:off x="1444990" y="5893937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 2</a:t>
            </a:r>
          </a:p>
        </p:txBody>
      </p:sp>
      <p:sp>
        <p:nvSpPr>
          <p:cNvPr id="476" name="OP3"/>
          <p:cNvSpPr txBox="1"/>
          <p:nvPr/>
        </p:nvSpPr>
        <p:spPr>
          <a:xfrm>
            <a:off x="1444990" y="6941283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OP3</a:t>
            </a:r>
          </a:p>
        </p:txBody>
      </p:sp>
      <p:sp>
        <p:nvSpPr>
          <p:cNvPr id="477" name="SIGNATURES"/>
          <p:cNvSpPr txBox="1"/>
          <p:nvPr/>
        </p:nvSpPr>
        <p:spPr>
          <a:xfrm>
            <a:off x="1292590" y="8311182"/>
            <a:ext cx="4399621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SIGNATURES</a:t>
            </a:r>
          </a:p>
        </p:txBody>
      </p:sp>
      <p:pic>
        <p:nvPicPr>
          <p:cNvPr id="478" name="horizon.png" descr="horiz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4207" y="6244189"/>
            <a:ext cx="1125074" cy="770812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Circle"/>
          <p:cNvSpPr/>
          <p:nvPr/>
        </p:nvSpPr>
        <p:spPr>
          <a:xfrm>
            <a:off x="11114444" y="6171114"/>
            <a:ext cx="1270001" cy="1270001"/>
          </a:xfrm>
          <a:prstGeom prst="ellipse">
            <a:avLst/>
          </a:prstGeom>
          <a:ln w="508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0" name="Line"/>
          <p:cNvSpPr/>
          <p:nvPr/>
        </p:nvSpPr>
        <p:spPr>
          <a:xfrm>
            <a:off x="9027119" y="6851979"/>
            <a:ext cx="1835369" cy="1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1" name="HORIZON"/>
          <p:cNvSpPr txBox="1"/>
          <p:nvPr/>
        </p:nvSpPr>
        <p:spPr>
          <a:xfrm>
            <a:off x="10895908" y="7736852"/>
            <a:ext cx="1679588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9522">
              <a:lnSpc>
                <a:spcPct val="80000"/>
              </a:lnSpc>
              <a:spcBef>
                <a:spcPts val="1100"/>
              </a:spcBef>
              <a:defRPr cap="all" sz="328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HORIZON</a:t>
            </a:r>
          </a:p>
        </p:txBody>
      </p:sp>
      <p:sp>
        <p:nvSpPr>
          <p:cNvPr id="482" name="XDR 1"/>
          <p:cNvSpPr txBox="1"/>
          <p:nvPr/>
        </p:nvSpPr>
        <p:spPr>
          <a:xfrm>
            <a:off x="9445462" y="6244189"/>
            <a:ext cx="998684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74574">
              <a:lnSpc>
                <a:spcPct val="80000"/>
              </a:lnSpc>
              <a:spcBef>
                <a:spcPts val="1300"/>
              </a:spcBef>
              <a:defRPr cap="all" sz="32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>
                <a:solidFill>
                  <a:srgbClr val="222222"/>
                </a:solidFill>
              </a:rPr>
              <a:t>XDR</a:t>
            </a:r>
            <a:r>
              <a:t>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85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86" name="OTHER USE CASES"/>
          <p:cNvSpPr txBox="1"/>
          <p:nvPr/>
        </p:nvSpPr>
        <p:spPr>
          <a:xfrm>
            <a:off x="4829392" y="1557702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OTHER USE CASES</a:t>
            </a:r>
          </a:p>
        </p:txBody>
      </p:sp>
      <p:sp>
        <p:nvSpPr>
          <p:cNvPr id="487" name="HANDLING KEYPAIRS"/>
          <p:cNvSpPr txBox="1"/>
          <p:nvPr/>
        </p:nvSpPr>
        <p:spPr>
          <a:xfrm>
            <a:off x="4299613" y="3197026"/>
            <a:ext cx="4702585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HANDLING KEYPAIRS</a:t>
            </a:r>
          </a:p>
        </p:txBody>
      </p:sp>
      <p:sp>
        <p:nvSpPr>
          <p:cNvPr id="488" name="VALIDATIONS"/>
          <p:cNvSpPr txBox="1"/>
          <p:nvPr/>
        </p:nvSpPr>
        <p:spPr>
          <a:xfrm>
            <a:off x="4151107" y="4369172"/>
            <a:ext cx="4702586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VALIDATIONS</a:t>
            </a:r>
          </a:p>
        </p:txBody>
      </p:sp>
      <p:sp>
        <p:nvSpPr>
          <p:cNvPr id="489" name="STELLAR ECOSYSTEM PROPOSALS"/>
          <p:cNvSpPr txBox="1"/>
          <p:nvPr/>
        </p:nvSpPr>
        <p:spPr>
          <a:xfrm>
            <a:off x="4098323" y="7064599"/>
            <a:ext cx="5105165" cy="118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9522">
              <a:lnSpc>
                <a:spcPct val="80000"/>
              </a:lnSpc>
              <a:spcBef>
                <a:spcPts val="1100"/>
              </a:spcBef>
              <a:defRPr cap="all" sz="4264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STELLAR ECOSYSTEM PROPOSALS</a:t>
            </a:r>
          </a:p>
        </p:txBody>
      </p:sp>
      <p:sp>
        <p:nvSpPr>
          <p:cNvPr id="490" name="STREAMING"/>
          <p:cNvSpPr txBox="1"/>
          <p:nvPr/>
        </p:nvSpPr>
        <p:spPr>
          <a:xfrm>
            <a:off x="4151107" y="5678785"/>
            <a:ext cx="4702586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493" name="SONESO IOS SDK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 IOS SDK</a:t>
            </a:r>
          </a:p>
        </p:txBody>
      </p:sp>
      <p:sp>
        <p:nvSpPr>
          <p:cNvPr id="494" name="SEP"/>
          <p:cNvSpPr txBox="1"/>
          <p:nvPr/>
        </p:nvSpPr>
        <p:spPr>
          <a:xfrm>
            <a:off x="4829392" y="1557702"/>
            <a:ext cx="3643028" cy="49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SEP</a:t>
            </a:r>
          </a:p>
        </p:txBody>
      </p:sp>
      <p:sp>
        <p:nvSpPr>
          <p:cNvPr id="495" name="FEDERATION"/>
          <p:cNvSpPr txBox="1"/>
          <p:nvPr/>
        </p:nvSpPr>
        <p:spPr>
          <a:xfrm>
            <a:off x="1962813" y="3030265"/>
            <a:ext cx="4702585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FEDERATION</a:t>
            </a:r>
          </a:p>
        </p:txBody>
      </p:sp>
      <p:sp>
        <p:nvSpPr>
          <p:cNvPr id="496" name="ANCHOR CLIENT Interoperability"/>
          <p:cNvSpPr txBox="1"/>
          <p:nvPr/>
        </p:nvSpPr>
        <p:spPr>
          <a:xfrm>
            <a:off x="1075723" y="4793185"/>
            <a:ext cx="5105165" cy="118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9522">
              <a:lnSpc>
                <a:spcPct val="80000"/>
              </a:lnSpc>
              <a:spcBef>
                <a:spcPts val="1100"/>
              </a:spcBef>
              <a:defRPr cap="all" sz="4264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ANCHOR CLIENT Interoperability</a:t>
            </a:r>
          </a:p>
        </p:txBody>
      </p:sp>
      <p:sp>
        <p:nvSpPr>
          <p:cNvPr id="497" name="COMPLIENCE"/>
          <p:cNvSpPr txBox="1"/>
          <p:nvPr/>
        </p:nvSpPr>
        <p:spPr>
          <a:xfrm>
            <a:off x="7796007" y="3030265"/>
            <a:ext cx="4702586" cy="53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COMPLIENCE</a:t>
            </a:r>
          </a:p>
        </p:txBody>
      </p:sp>
      <p:sp>
        <p:nvSpPr>
          <p:cNvPr id="498" name="KYC/AML Standards"/>
          <p:cNvSpPr txBox="1"/>
          <p:nvPr/>
        </p:nvSpPr>
        <p:spPr>
          <a:xfrm>
            <a:off x="7184423" y="5047185"/>
            <a:ext cx="5105165" cy="118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2993">
              <a:lnSpc>
                <a:spcPct val="80000"/>
              </a:lnSpc>
              <a:spcBef>
                <a:spcPts val="1500"/>
              </a:spcBef>
              <a:defRPr cap="all" sz="5928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KYC/AML Standards</a:t>
            </a:r>
          </a:p>
        </p:txBody>
      </p:sp>
      <p:sp>
        <p:nvSpPr>
          <p:cNvPr id="499" name="AUTHENTICATION STANDARDS"/>
          <p:cNvSpPr txBox="1"/>
          <p:nvPr/>
        </p:nvSpPr>
        <p:spPr>
          <a:xfrm>
            <a:off x="4098323" y="7307785"/>
            <a:ext cx="5105165" cy="118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45363">
              <a:lnSpc>
                <a:spcPct val="80000"/>
              </a:lnSpc>
              <a:spcBef>
                <a:spcPts val="1100"/>
              </a:spcBef>
              <a:defRPr cap="all" sz="4368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AUTHENTICATION STANDARDS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502" name="Shape"/>
          <p:cNvSpPr/>
          <p:nvPr/>
        </p:nvSpPr>
        <p:spPr>
          <a:xfrm>
            <a:off x="1152805" y="3750041"/>
            <a:ext cx="1255483" cy="1288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50800">
            <a:solidFill>
              <a:srgbClr val="22222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SDK"/>
          <p:cNvSpPr txBox="1"/>
          <p:nvPr/>
        </p:nvSpPr>
        <p:spPr>
          <a:xfrm>
            <a:off x="1050926" y="4164304"/>
            <a:ext cx="1404504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SDK</a:t>
            </a:r>
          </a:p>
        </p:txBody>
      </p:sp>
      <p:sp>
        <p:nvSpPr>
          <p:cNvPr id="504" name="WINNER SBC #6"/>
          <p:cNvSpPr txBox="1"/>
          <p:nvPr/>
        </p:nvSpPr>
        <p:spPr>
          <a:xfrm>
            <a:off x="537825" y="5218404"/>
            <a:ext cx="2108679" cy="53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8731">
              <a:lnSpc>
                <a:spcPct val="80000"/>
              </a:lnSpc>
              <a:spcBef>
                <a:spcPts val="1200"/>
              </a:spcBef>
              <a:defRPr cap="all" sz="322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WINNER SBC #6</a:t>
            </a:r>
          </a:p>
        </p:txBody>
      </p:sp>
      <p:sp>
        <p:nvSpPr>
          <p:cNvPr id="505" name="Line"/>
          <p:cNvSpPr/>
          <p:nvPr/>
        </p:nvSpPr>
        <p:spPr>
          <a:xfrm>
            <a:off x="164719" y="4406501"/>
            <a:ext cx="848291" cy="1"/>
          </a:xfrm>
          <a:prstGeom prst="line">
            <a:avLst/>
          </a:prstGeom>
          <a:ln w="38100">
            <a:solidFill>
              <a:srgbClr val="838787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06" name="wallet.png" descr="wal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195" y="3732455"/>
            <a:ext cx="1326410" cy="1323698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Line"/>
          <p:cNvSpPr/>
          <p:nvPr/>
        </p:nvSpPr>
        <p:spPr>
          <a:xfrm>
            <a:off x="2493346" y="4430632"/>
            <a:ext cx="3296254" cy="1"/>
          </a:xfrm>
          <a:prstGeom prst="line">
            <a:avLst/>
          </a:prstGeom>
          <a:ln w="38100">
            <a:solidFill>
              <a:srgbClr val="838787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8" name="Line"/>
          <p:cNvSpPr/>
          <p:nvPr/>
        </p:nvSpPr>
        <p:spPr>
          <a:xfrm>
            <a:off x="7287600" y="4430632"/>
            <a:ext cx="3296254" cy="1"/>
          </a:xfrm>
          <a:prstGeom prst="line">
            <a:avLst/>
          </a:prstGeom>
          <a:ln w="38100">
            <a:solidFill>
              <a:srgbClr val="838787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9" name="LUMENSHINE…"/>
          <p:cNvSpPr txBox="1"/>
          <p:nvPr/>
        </p:nvSpPr>
        <p:spPr>
          <a:xfrm>
            <a:off x="4512834" y="5360004"/>
            <a:ext cx="3979132" cy="88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251206">
              <a:lnSpc>
                <a:spcPct val="80000"/>
              </a:lnSpc>
              <a:spcBef>
                <a:spcPts val="0"/>
              </a:spcBef>
              <a:defRPr cap="all" sz="3010">
                <a:latin typeface="+mn-lt"/>
                <a:ea typeface="+mn-ea"/>
                <a:cs typeface="+mn-cs"/>
                <a:sym typeface="DIN Condensed"/>
              </a:defRPr>
            </a:pPr>
            <a:r>
              <a:t>LUMENSHINE </a:t>
            </a:r>
          </a:p>
          <a:p>
            <a:pPr algn="ctr" defTabSz="251206">
              <a:lnSpc>
                <a:spcPct val="80000"/>
              </a:lnSpc>
              <a:spcBef>
                <a:spcPts val="0"/>
              </a:spcBef>
              <a:defRPr cap="all" sz="3010">
                <a:latin typeface="+mn-lt"/>
                <a:ea typeface="+mn-ea"/>
                <a:cs typeface="+mn-cs"/>
                <a:sym typeface="DIN Condensed"/>
              </a:defRPr>
            </a:pPr>
            <a:r>
              <a:t>WALLET</a:t>
            </a:r>
          </a:p>
        </p:txBody>
      </p:sp>
      <p:sp>
        <p:nvSpPr>
          <p:cNvPr id="510" name="Line"/>
          <p:cNvSpPr/>
          <p:nvPr/>
        </p:nvSpPr>
        <p:spPr>
          <a:xfrm flipV="1">
            <a:off x="8923027" y="4431454"/>
            <a:ext cx="1" cy="2744892"/>
          </a:xfrm>
          <a:prstGeom prst="line">
            <a:avLst/>
          </a:prstGeom>
          <a:ln w="38100">
            <a:solidFill>
              <a:srgbClr val="22222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1" name="NOW"/>
          <p:cNvSpPr txBox="1"/>
          <p:nvPr/>
        </p:nvSpPr>
        <p:spPr>
          <a:xfrm>
            <a:off x="6677006" y="7632863"/>
            <a:ext cx="4492043" cy="66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45363">
              <a:lnSpc>
                <a:spcPct val="80000"/>
              </a:lnSpc>
              <a:spcBef>
                <a:spcPts val="1100"/>
              </a:spcBef>
              <a:defRPr cap="all" sz="4368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NOW</a:t>
            </a:r>
          </a:p>
        </p:txBody>
      </p:sp>
      <p:sp>
        <p:nvSpPr>
          <p:cNvPr id="512" name="Line"/>
          <p:cNvSpPr/>
          <p:nvPr/>
        </p:nvSpPr>
        <p:spPr>
          <a:xfrm>
            <a:off x="12081855" y="4430632"/>
            <a:ext cx="848291" cy="1"/>
          </a:xfrm>
          <a:prstGeom prst="line">
            <a:avLst/>
          </a:prstGeom>
          <a:ln w="38100">
            <a:solidFill>
              <a:srgbClr val="838787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13" name="Artboard 1.png" descr="Artboard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2154" y="3808332"/>
            <a:ext cx="11430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LUMENSHINE…"/>
          <p:cNvSpPr txBox="1"/>
          <p:nvPr/>
        </p:nvSpPr>
        <p:spPr>
          <a:xfrm>
            <a:off x="9354089" y="5360004"/>
            <a:ext cx="3979132" cy="88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251206">
              <a:lnSpc>
                <a:spcPct val="80000"/>
              </a:lnSpc>
              <a:spcBef>
                <a:spcPts val="0"/>
              </a:spcBef>
              <a:defRPr cap="all" sz="3010">
                <a:latin typeface="+mn-lt"/>
                <a:ea typeface="+mn-ea"/>
                <a:cs typeface="+mn-cs"/>
                <a:sym typeface="DIN Condensed"/>
              </a:defRPr>
            </a:pPr>
            <a:r>
              <a:t>LUMENSHINE </a:t>
            </a:r>
          </a:p>
          <a:p>
            <a:pPr algn="ctr" defTabSz="251206">
              <a:lnSpc>
                <a:spcPct val="80000"/>
              </a:lnSpc>
              <a:spcBef>
                <a:spcPts val="0"/>
              </a:spcBef>
              <a:defRPr cap="all" sz="3010">
                <a:latin typeface="+mn-lt"/>
                <a:ea typeface="+mn-ea"/>
                <a:cs typeface="+mn-cs"/>
                <a:sym typeface="DIN Condensed"/>
              </a:defRPr>
            </a:pPr>
            <a:r>
              <a:t>PLATFORM</a:t>
            </a:r>
          </a:p>
        </p:txBody>
      </p:sp>
      <p:sp>
        <p:nvSpPr>
          <p:cNvPr id="515" name="MILESTONE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MILESTONES</a:t>
            </a:r>
          </a:p>
        </p:txBody>
      </p:sp>
      <p:sp>
        <p:nvSpPr>
          <p:cNvPr id="516" name="SONESO"/>
          <p:cNvSpPr txBox="1"/>
          <p:nvPr/>
        </p:nvSpPr>
        <p:spPr>
          <a:xfrm>
            <a:off x="4256378" y="1557702"/>
            <a:ext cx="4492044" cy="66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45363">
              <a:lnSpc>
                <a:spcPct val="80000"/>
              </a:lnSpc>
              <a:spcBef>
                <a:spcPts val="1100"/>
              </a:spcBef>
              <a:defRPr cap="all" sz="4368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SONESO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519" name="hi@SONESO.com"/>
          <p:cNvSpPr txBox="1"/>
          <p:nvPr/>
        </p:nvSpPr>
        <p:spPr>
          <a:xfrm>
            <a:off x="4256378" y="4542202"/>
            <a:ext cx="4492044" cy="66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45363">
              <a:lnSpc>
                <a:spcPct val="80000"/>
              </a:lnSpc>
              <a:spcBef>
                <a:spcPts val="1100"/>
              </a:spcBef>
              <a:defRPr cap="all" sz="4368" u="sng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hi@SONESO.com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185" name="Accounts &amp; Transactions"/>
          <p:cNvSpPr txBox="1"/>
          <p:nvPr/>
        </p:nvSpPr>
        <p:spPr>
          <a:xfrm>
            <a:off x="495300" y="3489677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186" name="ASSETS &amp; ANCHORS"/>
          <p:cNvSpPr txBox="1"/>
          <p:nvPr/>
        </p:nvSpPr>
        <p:spPr>
          <a:xfrm>
            <a:off x="584200" y="4744154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ASSETS &amp; ANCHORS</a:t>
            </a:r>
          </a:p>
        </p:txBody>
      </p:sp>
      <p:sp>
        <p:nvSpPr>
          <p:cNvPr id="187" name="NODES, NETWORK &amp; THE LEDGER"/>
          <p:cNvSpPr txBox="1"/>
          <p:nvPr/>
        </p:nvSpPr>
        <p:spPr>
          <a:xfrm>
            <a:off x="406400" y="5998631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NODES, NETWORK &amp; THE LEDGER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190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pic>
        <p:nvPicPr>
          <p:cNvPr id="191" name="user.png" descr="us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779" y="2485592"/>
            <a:ext cx="1234451" cy="120990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ACCOUNT"/>
          <p:cNvSpPr txBox="1"/>
          <p:nvPr/>
        </p:nvSpPr>
        <p:spPr>
          <a:xfrm>
            <a:off x="749300" y="4946344"/>
            <a:ext cx="32483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</a:t>
            </a:r>
          </a:p>
        </p:txBody>
      </p:sp>
      <p:pic>
        <p:nvPicPr>
          <p:cNvPr id="193" name="Account.png" descr="Accou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596" y="3639768"/>
            <a:ext cx="3145743" cy="120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Ledger.png" descr="Ledg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1966" y="3707429"/>
            <a:ext cx="2362126" cy="284865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EDGER"/>
          <p:cNvSpPr txBox="1"/>
          <p:nvPr/>
        </p:nvSpPr>
        <p:spPr>
          <a:xfrm>
            <a:off x="5075946" y="6810806"/>
            <a:ext cx="3248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LEDGER</a:t>
            </a:r>
          </a:p>
        </p:txBody>
      </p:sp>
      <p:pic>
        <p:nvPicPr>
          <p:cNvPr id="196" name="account_things.png" descr="account_thing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9718" y="2629298"/>
            <a:ext cx="2773961" cy="389878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ine"/>
          <p:cNvSpPr/>
          <p:nvPr/>
        </p:nvSpPr>
        <p:spPr>
          <a:xfrm>
            <a:off x="4117230" y="4451688"/>
            <a:ext cx="112384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00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201" name="CRYPTOGRAPHY"/>
          <p:cNvSpPr txBox="1"/>
          <p:nvPr/>
        </p:nvSpPr>
        <p:spPr>
          <a:xfrm>
            <a:off x="4878232" y="1436974"/>
            <a:ext cx="3248336" cy="58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CRYPTOGRAPHY</a:t>
            </a:r>
          </a:p>
        </p:txBody>
      </p:sp>
      <p:pic>
        <p:nvPicPr>
          <p:cNvPr id="202" name="Account.png" descr="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9528" y="2547568"/>
            <a:ext cx="3145744" cy="120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ublic_key.png" descr="public_k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245" y="5298916"/>
            <a:ext cx="8332310" cy="728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eed.png" descr="se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6245" y="7277703"/>
            <a:ext cx="8332310" cy="75275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PUBLIC KEY"/>
          <p:cNvSpPr txBox="1"/>
          <p:nvPr/>
        </p:nvSpPr>
        <p:spPr>
          <a:xfrm>
            <a:off x="4878232" y="4832044"/>
            <a:ext cx="3248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PUBLIC KEY</a:t>
            </a:r>
          </a:p>
        </p:txBody>
      </p:sp>
      <p:sp>
        <p:nvSpPr>
          <p:cNvPr id="206" name="SECRET SEED"/>
          <p:cNvSpPr txBox="1"/>
          <p:nvPr/>
        </p:nvSpPr>
        <p:spPr>
          <a:xfrm>
            <a:off x="4878232" y="6787844"/>
            <a:ext cx="3248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5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SECRET SEED</a:t>
            </a:r>
          </a:p>
        </p:txBody>
      </p:sp>
      <p:pic>
        <p:nvPicPr>
          <p:cNvPr id="207" name="identify.png" descr="identif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13972" y="5298916"/>
            <a:ext cx="737237" cy="728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verify.png" descr="verif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80818" y="5305737"/>
            <a:ext cx="592283" cy="58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pen_lock.png" descr="open_loc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125651" y="7265296"/>
            <a:ext cx="525521" cy="728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12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213" name="Multi SIGNATURE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Multi SIGNATURE</a:t>
            </a:r>
          </a:p>
        </p:txBody>
      </p:sp>
      <p:pic>
        <p:nvPicPr>
          <p:cNvPr id="214" name="multisig.png" descr="multis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322" y="2912943"/>
            <a:ext cx="10442156" cy="4814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17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218" name="TRANSACTION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TRANSACTIONS</a:t>
            </a:r>
          </a:p>
        </p:txBody>
      </p:sp>
      <p:pic>
        <p:nvPicPr>
          <p:cNvPr id="219" name="transaction.png" descr="transa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9762" y="2688847"/>
            <a:ext cx="7945276" cy="1258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igned_transaction.png" descr="signed_transa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3883" y="5332553"/>
            <a:ext cx="8191222" cy="151255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IGNED"/>
          <p:cNvSpPr txBox="1"/>
          <p:nvPr/>
        </p:nvSpPr>
        <p:spPr>
          <a:xfrm>
            <a:off x="5045326" y="4893106"/>
            <a:ext cx="3248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SIGNED</a:t>
            </a:r>
          </a:p>
        </p:txBody>
      </p:sp>
      <p:pic>
        <p:nvPicPr>
          <p:cNvPr id="222" name="node.png" descr="nod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5675" y="7858310"/>
            <a:ext cx="1841038" cy="1512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dentify.png" descr="identif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2401" y="8192579"/>
            <a:ext cx="834124" cy="82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verify.png" descr="verif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18772" y="8192579"/>
            <a:ext cx="688584" cy="683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ONE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SONESO</a:t>
            </a:r>
          </a:p>
        </p:txBody>
      </p:sp>
      <p:sp>
        <p:nvSpPr>
          <p:cNvPr id="227" name="Accounts &amp; Transactions"/>
          <p:cNvSpPr txBox="1"/>
          <p:nvPr/>
        </p:nvSpPr>
        <p:spPr>
          <a:xfrm>
            <a:off x="9232900" y="457200"/>
            <a:ext cx="351031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Accounts &amp; Transactions</a:t>
            </a:r>
          </a:p>
        </p:txBody>
      </p:sp>
      <p:sp>
        <p:nvSpPr>
          <p:cNvPr id="228" name="OPERATIONS"/>
          <p:cNvSpPr txBox="1"/>
          <p:nvPr/>
        </p:nvSpPr>
        <p:spPr>
          <a:xfrm>
            <a:off x="3610192" y="1483989"/>
            <a:ext cx="5784416" cy="58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33679">
              <a:lnSpc>
                <a:spcPct val="80000"/>
              </a:lnSpc>
              <a:spcBef>
                <a:spcPts val="1100"/>
              </a:spcBef>
              <a:defRPr cap="all" sz="416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OPERATIONS</a:t>
            </a:r>
          </a:p>
        </p:txBody>
      </p:sp>
      <p:sp>
        <p:nvSpPr>
          <p:cNvPr id="229" name="OPERATION 1"/>
          <p:cNvSpPr txBox="1"/>
          <p:nvPr/>
        </p:nvSpPr>
        <p:spPr>
          <a:xfrm>
            <a:off x="379961" y="4880406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OPERATION 1</a:t>
            </a:r>
          </a:p>
        </p:txBody>
      </p:sp>
      <p:pic>
        <p:nvPicPr>
          <p:cNvPr id="230" name="operations.png" descr="opera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9458" y="4504842"/>
            <a:ext cx="7845884" cy="294025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OPERATION 2"/>
          <p:cNvSpPr txBox="1"/>
          <p:nvPr/>
        </p:nvSpPr>
        <p:spPr>
          <a:xfrm>
            <a:off x="379961" y="5771768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OPERATION 2</a:t>
            </a:r>
          </a:p>
        </p:txBody>
      </p:sp>
      <p:sp>
        <p:nvSpPr>
          <p:cNvPr id="232" name="OPERATION 3"/>
          <p:cNvSpPr txBox="1"/>
          <p:nvPr/>
        </p:nvSpPr>
        <p:spPr>
          <a:xfrm>
            <a:off x="379961" y="6663130"/>
            <a:ext cx="1970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OPERATION 3</a:t>
            </a:r>
          </a:p>
        </p:txBody>
      </p:sp>
      <p:sp>
        <p:nvSpPr>
          <p:cNvPr id="233" name="TRANSACTION"/>
          <p:cNvSpPr txBox="1"/>
          <p:nvPr/>
        </p:nvSpPr>
        <p:spPr>
          <a:xfrm>
            <a:off x="4878232" y="3775506"/>
            <a:ext cx="3248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62889">
              <a:lnSpc>
                <a:spcPct val="80000"/>
              </a:lnSpc>
              <a:spcBef>
                <a:spcPts val="1200"/>
              </a:spcBef>
              <a:defRPr cap="all" sz="2700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TRANSACTION</a:t>
            </a:r>
          </a:p>
        </p:txBody>
      </p:sp>
      <p:pic>
        <p:nvPicPr>
          <p:cNvPr id="234" name="trust.png" descr="tr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424" y="6650430"/>
            <a:ext cx="399496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offer.png" descr="off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60621" y="5686302"/>
            <a:ext cx="516421" cy="5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end.png" descr="sen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9054" y="4951997"/>
            <a:ext cx="614235" cy="31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